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9"/>
  </p:notesMasterIdLst>
  <p:sldIdLst>
    <p:sldId id="288" r:id="rId2"/>
    <p:sldId id="296" r:id="rId3"/>
    <p:sldId id="297" r:id="rId4"/>
    <p:sldId id="298" r:id="rId5"/>
    <p:sldId id="299" r:id="rId6"/>
    <p:sldId id="300" r:id="rId7"/>
    <p:sldId id="301" r:id="rId8"/>
    <p:sldId id="256" r:id="rId9"/>
    <p:sldId id="257" r:id="rId10"/>
    <p:sldId id="258" r:id="rId11"/>
    <p:sldId id="259" r:id="rId12"/>
    <p:sldId id="260" r:id="rId13"/>
    <p:sldId id="261" r:id="rId14"/>
    <p:sldId id="303" r:id="rId15"/>
    <p:sldId id="305" r:id="rId16"/>
    <p:sldId id="266" r:id="rId17"/>
    <p:sldId id="267" r:id="rId18"/>
    <p:sldId id="268" r:id="rId19"/>
    <p:sldId id="269" r:id="rId20"/>
    <p:sldId id="270" r:id="rId21"/>
    <p:sldId id="272" r:id="rId22"/>
    <p:sldId id="273" r:id="rId23"/>
    <p:sldId id="306" r:id="rId24"/>
    <p:sldId id="276" r:id="rId25"/>
    <p:sldId id="277" r:id="rId26"/>
    <p:sldId id="278" r:id="rId27"/>
    <p:sldId id="279" r:id="rId28"/>
    <p:sldId id="274" r:id="rId29"/>
    <p:sldId id="282" r:id="rId30"/>
    <p:sldId id="290" r:id="rId31"/>
    <p:sldId id="283" r:id="rId32"/>
    <p:sldId id="284" r:id="rId33"/>
    <p:sldId id="289" r:id="rId34"/>
    <p:sldId id="291" r:id="rId35"/>
    <p:sldId id="285" r:id="rId36"/>
    <p:sldId id="286" r:id="rId37"/>
    <p:sldId id="287" r:id="rId38"/>
  </p:sldIdLst>
  <p:sldSz cx="9144000" cy="6858000" type="screen4x3"/>
  <p:notesSz cx="6858000" cy="9144000"/>
  <p:embeddedFontLst>
    <p:embeddedFont>
      <p:font typeface="BankGothic Lt BT" panose="020B0607020203060204" pitchFamily="34" charset="0"/>
      <p:regular r:id="rId40"/>
    </p:embeddedFont>
    <p:embeddedFont>
      <p:font typeface="Berlin Sans FB Demi" panose="020E0802020502020306" pitchFamily="34" charset="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pperplate Gothic Bold" panose="020E0705020206020404" pitchFamily="34" charset="0"/>
      <p:regular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Impact" panose="020B0806030902050204" pitchFamily="34" charset="0"/>
      <p:regular r:id="rId51"/>
    </p:embeddedFont>
    <p:embeddedFont>
      <p:font typeface="Libre Franklin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9916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0b14f3d42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0b14f3d42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f0b14f3d42_0_17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0b14f3d42_0_1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0b14f3d42_0_1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0b14f3d42_0_17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0b14f3d42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0b14f3d42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f0b14f3d42_0_17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57350" y="4464028"/>
            <a:ext cx="68580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sz="9600" b="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657349" y="3694375"/>
            <a:ext cx="6858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 b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9841" y="4367160"/>
            <a:ext cx="7886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629841" y="987425"/>
            <a:ext cx="7886700" cy="3379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29841" y="5186516"/>
            <a:ext cx="78855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3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29841" y="4489399"/>
            <a:ext cx="78855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365125"/>
            <a:ext cx="69771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3" y="3365557"/>
            <a:ext cx="6564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28650" y="4501729"/>
            <a:ext cx="78843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33283" y="786824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828359" y="2743200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29841" y="2326967"/>
            <a:ext cx="78867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29841" y="4850581"/>
            <a:ext cx="78855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1002962" y="1885950"/>
            <a:ext cx="2210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1017599" y="2571750"/>
            <a:ext cx="21954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440996" y="1885950"/>
            <a:ext cx="2202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433081" y="2571750"/>
            <a:ext cx="22101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871776" y="1885950"/>
            <a:ext cx="2199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871776" y="2571750"/>
            <a:ext cx="21990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999064" y="4297503"/>
            <a:ext cx="2205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sz="2400" b="0">
                <a:solidFill>
                  <a:srgbClr val="EDEDE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999064" y="2256354"/>
            <a:ext cx="22050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5" name="Google Shape;115;p16"/>
          <p:cNvSpPr txBox="1">
            <a:spLocks noGrp="1"/>
          </p:cNvSpPr>
          <p:nvPr>
            <p:ph type="body" idx="3"/>
          </p:nvPr>
        </p:nvSpPr>
        <p:spPr>
          <a:xfrm>
            <a:off x="999064" y="4873765"/>
            <a:ext cx="2205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3426748" y="4297503"/>
            <a:ext cx="21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sz="2400" b="0">
                <a:solidFill>
                  <a:srgbClr val="EDEDE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5"/>
          </p:nvPr>
        </p:nvSpPr>
        <p:spPr>
          <a:xfrm>
            <a:off x="3426747" y="2256354"/>
            <a:ext cx="21978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3425733" y="4873764"/>
            <a:ext cx="22008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7"/>
          </p:nvPr>
        </p:nvSpPr>
        <p:spPr>
          <a:xfrm>
            <a:off x="5853241" y="4297503"/>
            <a:ext cx="2199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sz="2400" b="0">
                <a:solidFill>
                  <a:srgbClr val="EDEDE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8"/>
          </p:nvPr>
        </p:nvSpPr>
        <p:spPr>
          <a:xfrm>
            <a:off x="5853241" y="2256354"/>
            <a:ext cx="21990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1" name="Google Shape;121;p16"/>
          <p:cNvSpPr txBox="1">
            <a:spLocks noGrp="1"/>
          </p:cNvSpPr>
          <p:nvPr>
            <p:ph type="body" idx="9"/>
          </p:nvPr>
        </p:nvSpPr>
        <p:spPr>
          <a:xfrm>
            <a:off x="5853148" y="4873762"/>
            <a:ext cx="2202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 rot="5400000">
            <a:off x="2502150" y="163625"/>
            <a:ext cx="4351200" cy="7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40899" y="4464028"/>
            <a:ext cx="68580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sz="9600" b="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640899" y="3693674"/>
            <a:ext cx="6858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 b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3768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739880" y="1825625"/>
            <a:ext cx="3775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40000" y="1681163"/>
            <a:ext cx="3768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40000" y="2505075"/>
            <a:ext cx="3768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739880" y="1681163"/>
            <a:ext cx="3776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739880" y="2505075"/>
            <a:ext cx="3776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40000" y="2057400"/>
            <a:ext cx="2739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40000" y="2057400"/>
            <a:ext cx="2739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4153-B8DD-4167-A6FA-CA155846F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683" y="872416"/>
            <a:ext cx="6858000" cy="1641600"/>
          </a:xfrm>
        </p:spPr>
        <p:txBody>
          <a:bodyPr>
            <a:noAutofit/>
          </a:bodyPr>
          <a:lstStyle/>
          <a:p>
            <a:r>
              <a:rPr lang="en-IN" dirty="0" err="1">
                <a:solidFill>
                  <a:srgbClr val="FFC000"/>
                </a:solidFill>
                <a:latin typeface="Impact" panose="020B0806030902050204" pitchFamily="34" charset="0"/>
              </a:rPr>
              <a:t>Staad</a:t>
            </a:r>
            <a:r>
              <a:rPr lang="en-IN" dirty="0">
                <a:solidFill>
                  <a:srgbClr val="FFC000"/>
                </a:solidFill>
                <a:latin typeface="Impact" panose="020B0806030902050204" pitchFamily="34" charset="0"/>
              </a:rPr>
              <a:t> Pro </a:t>
            </a:r>
            <a:br>
              <a:rPr lang="en-IN" dirty="0">
                <a:solidFill>
                  <a:srgbClr val="FFC000"/>
                </a:solidFill>
                <a:latin typeface="Impact" panose="020B0806030902050204" pitchFamily="34" charset="0"/>
              </a:rPr>
            </a:br>
            <a:r>
              <a:rPr lang="en-IN" dirty="0">
                <a:solidFill>
                  <a:srgbClr val="FFC000"/>
                </a:solidFill>
                <a:latin typeface="Impact" panose="020B0806030902050204" pitchFamily="34" charset="0"/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D8A02-251D-444C-878D-71F4E1D11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5430" y="4816033"/>
            <a:ext cx="3321180" cy="687720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tx2"/>
                </a:solidFill>
              </a:rPr>
              <a:t>By Team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2A10A-111A-4315-9BCA-CDB13331AE95}"/>
              </a:ext>
            </a:extLst>
          </p:cNvPr>
          <p:cNvSpPr txBox="1"/>
          <p:nvPr/>
        </p:nvSpPr>
        <p:spPr>
          <a:xfrm>
            <a:off x="207390" y="4816033"/>
            <a:ext cx="4289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R. Swapna - 18501A0146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K. Sai Anand Vardhan - 18501A0125</a:t>
            </a:r>
          </a:p>
          <a:p>
            <a:r>
              <a:rPr lang="en-IN" sz="1600" dirty="0" err="1">
                <a:solidFill>
                  <a:schemeClr val="accent2">
                    <a:lumMod val="75000"/>
                  </a:schemeClr>
                </a:solidFill>
              </a:rPr>
              <a:t>Poojith</a:t>
            </a:r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1600" dirty="0" err="1">
                <a:solidFill>
                  <a:schemeClr val="accent2">
                    <a:lumMod val="75000"/>
                  </a:schemeClr>
                </a:solidFill>
              </a:rPr>
              <a:t>Tatineni</a:t>
            </a:r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 - 18501A0144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K. Chandrasekhar - 18501A0123</a:t>
            </a:r>
          </a:p>
          <a:p>
            <a:r>
              <a:rPr lang="en-IN" sz="1600" dirty="0">
                <a:solidFill>
                  <a:schemeClr val="accent2">
                    <a:lumMod val="75000"/>
                  </a:schemeClr>
                </a:solidFill>
              </a:rPr>
              <a:t>L. Srinivasa Rao - 18501A0127</a:t>
            </a:r>
          </a:p>
        </p:txBody>
      </p:sp>
    </p:spTree>
    <p:extLst>
      <p:ext uri="{BB962C8B-B14F-4D97-AF65-F5344CB8AC3E}">
        <p14:creationId xmlns:p14="http://schemas.microsoft.com/office/powerpoint/2010/main" val="163342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FEATURES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2925" y="1825625"/>
            <a:ext cx="7972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Customizable structural templates for model creation.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Pull down menus, floating tool bars, tool tip help as well as quick data input via spreadsheets.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Analysis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Postprocessor – Space Frame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Steel Design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Concrete Design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BENEFITS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500075" y="1825625"/>
            <a:ext cx="8015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Know about object oriented intuitive 2D and 3D graphic model generation.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Gain knowledge about isometric and perspective views and 3D shapes.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Able to generate graphics/text inputs.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concrete beams, columns, slabs as per all major international codes.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0" y="304081"/>
            <a:ext cx="82296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/>
              <a:t>    </a:t>
            </a:r>
            <a:endParaRPr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/>
              <a:t>  </a:t>
            </a:r>
            <a:r>
              <a:rPr lang="en-US" sz="6000" dirty="0"/>
              <a:t> </a:t>
            </a:r>
            <a:r>
              <a:rPr lang="en-US" sz="6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INTERFACE</a:t>
            </a:r>
            <a:endParaRPr sz="6000"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539550" y="1814524"/>
            <a:ext cx="8229600" cy="5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Project - to open new project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Project- to open required one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Recent files – to open recent files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67544" y="908720"/>
            <a:ext cx="82296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How to create new project in </a:t>
            </a:r>
            <a:r>
              <a:rPr lang="en-US" dirty="0" err="1">
                <a:latin typeface="Impact" panose="020B0806030902050204" pitchFamily="34" charset="0"/>
                <a:ea typeface="Calibri"/>
                <a:cs typeface="Calibri"/>
                <a:sym typeface="Calibri"/>
              </a:rPr>
              <a:t>staad</a:t>
            </a: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 pro [</a:t>
            </a:r>
            <a:r>
              <a:rPr lang="en-US" dirty="0" err="1">
                <a:latin typeface="Impact" panose="020B0806030902050204" pitchFamily="34" charset="0"/>
                <a:ea typeface="Calibri"/>
                <a:cs typeface="Calibri"/>
                <a:sym typeface="Calibri"/>
              </a:rPr>
              <a:t>bentley</a:t>
            </a: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]</a:t>
            </a:r>
            <a:br>
              <a:rPr lang="en-US" dirty="0">
                <a:latin typeface="Impact" panose="020B0806030902050204" pitchFamily="34" charset="0"/>
              </a:rPr>
            </a:br>
            <a:endParaRPr dirty="0">
              <a:latin typeface="Impact" panose="020B0806030902050204" pitchFamily="34" charset="0"/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539552" y="170080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i="1" u="sng" dirty="0"/>
          </a:p>
          <a:p>
            <a:pPr marL="342900" lvl="0" indent="-358140">
              <a:spcBef>
                <a:spcPts val="592"/>
              </a:spcBef>
              <a:buClr>
                <a:schemeClr val="dk1"/>
              </a:buClr>
              <a:buSzPts val="3200"/>
            </a:pPr>
            <a:r>
              <a:rPr lang="en-US" dirty="0"/>
              <a:t>New project </a:t>
            </a:r>
          </a:p>
          <a:p>
            <a:pPr marL="228600" lvl="0" indent="0">
              <a:spcBef>
                <a:spcPts val="592"/>
              </a:spcBef>
              <a:buNone/>
            </a:pPr>
            <a:endParaRPr lang="en-US" dirty="0"/>
          </a:p>
          <a:p>
            <a:pPr marL="342900" lvl="0" indent="-358140">
              <a:spcBef>
                <a:spcPts val="592"/>
              </a:spcBef>
              <a:buClr>
                <a:schemeClr val="dk1"/>
              </a:buClr>
              <a:buSzPts val="3200"/>
            </a:pPr>
            <a:r>
              <a:rPr lang="en-US" dirty="0"/>
              <a:t>Snap node/beam</a:t>
            </a:r>
          </a:p>
          <a:p>
            <a:pPr marL="228600" lvl="0" indent="0">
              <a:spcBef>
                <a:spcPts val="592"/>
              </a:spcBef>
              <a:buNone/>
            </a:pPr>
            <a:endParaRPr lang="en-US" dirty="0"/>
          </a:p>
          <a:p>
            <a:pPr marL="342900" lvl="0" indent="-358140">
              <a:spcBef>
                <a:spcPts val="592"/>
              </a:spcBef>
              <a:buClr>
                <a:schemeClr val="dk1"/>
              </a:buClr>
              <a:buSzPts val="3200"/>
            </a:pPr>
            <a:r>
              <a:rPr lang="en-US" dirty="0"/>
              <a:t>Spreadsheet method is better than grid method (snap  node/beam).</a:t>
            </a:r>
          </a:p>
          <a:p>
            <a:pPr marL="342900" lvl="0" indent="-358140">
              <a:spcBef>
                <a:spcPts val="592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342900" indent="-358140">
              <a:spcBef>
                <a:spcPts val="592"/>
              </a:spcBef>
              <a:buClr>
                <a:schemeClr val="dk1"/>
              </a:buClr>
              <a:buSzPts val="3200"/>
            </a:pPr>
            <a:r>
              <a:rPr lang="en-US" dirty="0"/>
              <a:t>Geometry =&gt; Beams =&gt;Insert ordinates of nodes</a:t>
            </a:r>
          </a:p>
          <a:p>
            <a:pPr marL="342900" indent="-358140">
              <a:spcBef>
                <a:spcPts val="592"/>
              </a:spcBef>
              <a:buClr>
                <a:schemeClr val="dk1"/>
              </a:buClr>
              <a:buSzPts val="3200"/>
            </a:pPr>
            <a:endParaRPr lang="en-US" dirty="0"/>
          </a:p>
          <a:p>
            <a:pPr marL="342900" lvl="0" indent="-154940">
              <a:spcBef>
                <a:spcPts val="592"/>
              </a:spcBef>
              <a:buClr>
                <a:schemeClr val="dk1"/>
              </a:buClr>
              <a:buSzPts val="3200"/>
              <a:buNone/>
            </a:pPr>
            <a:endParaRPr lang="en-US"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Various options in  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Calibri"/>
              <a:buNone/>
            </a:pPr>
            <a:r>
              <a:rPr lang="en-US" b="1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STAAD PRO 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457200" y="2085975"/>
            <a:ext cx="8229600" cy="4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241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i="1" dirty="0"/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lang="en-IN" dirty="0"/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lang="en-IN" dirty="0"/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IN" dirty="0"/>
              <a:t>-Dimension</a:t>
            </a:r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IN" dirty="0"/>
              <a:t>-Pan</a:t>
            </a:r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IN" dirty="0"/>
              <a:t>-view options</a:t>
            </a:r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IN" dirty="0"/>
              <a:t>-symbols and labels</a:t>
            </a:r>
          </a:p>
          <a:p>
            <a:pPr marL="342900" lvl="0" indent="-3124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IN" dirty="0"/>
              <a:t>-3D rendered view</a:t>
            </a:r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dirty="0"/>
          </a:p>
        </p:txBody>
      </p:sp>
      <p:pic>
        <p:nvPicPr>
          <p:cNvPr id="4" name="Picture 3" descr="bentley tool, bar.png"/>
          <p:cNvPicPr>
            <a:picLocks noChangeAspect="1"/>
          </p:cNvPicPr>
          <p:nvPr/>
        </p:nvPicPr>
        <p:blipFill>
          <a:blip r:embed="rId3"/>
          <a:srcRect t="645" r="5200" b="80893"/>
          <a:stretch>
            <a:fillRect/>
          </a:stretch>
        </p:blipFill>
        <p:spPr>
          <a:xfrm>
            <a:off x="628650" y="1651724"/>
            <a:ext cx="8058150" cy="2534626"/>
          </a:xfrm>
          <a:prstGeom prst="rect">
            <a:avLst/>
          </a:prstGeom>
        </p:spPr>
      </p:pic>
      <p:pic>
        <p:nvPicPr>
          <p:cNvPr id="5" name="Picture 4" descr="dimension staad pr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2" y="4491737"/>
            <a:ext cx="3671668" cy="19624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179500" y="457200"/>
            <a:ext cx="89646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5814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IN" dirty="0"/>
              <a:t>      </a:t>
            </a:r>
            <a:r>
              <a:rPr lang="en-IN" dirty="0">
                <a:latin typeface="Copperplate Gothic Bold" panose="020E0705020206020404" pitchFamily="34" charset="0"/>
              </a:rPr>
              <a:t>Load and definition option-to assign loads</a:t>
            </a:r>
            <a:endParaRPr dirty="0">
              <a:latin typeface="Copperplate Gothic Bold" panose="020E0705020206020404" pitchFamily="34" charset="0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IN" dirty="0" err="1"/>
              <a:t>Labeling</a:t>
            </a:r>
            <a:r>
              <a:rPr lang="en-IN" dirty="0"/>
              <a:t> loads-symbols and labels [shift +v]</a:t>
            </a:r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endParaRPr lang="en-IN"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IN" dirty="0"/>
              <a:t>Menu bar – Edit –</a:t>
            </a:r>
            <a:r>
              <a:rPr lang="en-IN" dirty="0" err="1"/>
              <a:t>Staad</a:t>
            </a:r>
            <a:r>
              <a:rPr lang="en-IN" dirty="0"/>
              <a:t> Editor</a:t>
            </a:r>
            <a:endParaRPr dirty="0"/>
          </a:p>
          <a:p>
            <a:pPr marL="22860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Now edit the following values:-</a:t>
            </a:r>
            <a:endParaRPr dirty="0"/>
          </a:p>
          <a:p>
            <a:pPr marL="22860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‘E’ - Modulus of Elasticity, Density&lt; strength FCU (which is ‘</a:t>
            </a:r>
            <a:r>
              <a:rPr lang="en-US" dirty="0" err="1"/>
              <a:t>fck</a:t>
            </a:r>
            <a:r>
              <a:rPr lang="en-US" dirty="0"/>
              <a:t>’)</a:t>
            </a:r>
            <a:endParaRPr dirty="0"/>
          </a:p>
          <a:p>
            <a:pPr marL="22860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IN" dirty="0"/>
              <a:t>Check units</a:t>
            </a:r>
            <a:endParaRPr dirty="0"/>
          </a:p>
          <a:p>
            <a:pPr marL="22860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 “Analyze/print”-“No Print”-add.</a:t>
            </a:r>
            <a:endParaRPr dirty="0"/>
          </a:p>
          <a:p>
            <a:pPr marL="228600" lvl="0" indent="0" algn="l" rtl="0">
              <a:spcBef>
                <a:spcPts val="448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814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close the window-“Analyze’’-“Run analysis” or “ctrl + F5” 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Impact" panose="020B0806030902050204" pitchFamily="34" charset="0"/>
              </a:rPr>
              <a:t>BEAM ANALYSIS</a:t>
            </a:r>
            <a:endParaRPr dirty="0">
              <a:latin typeface="Impact" panose="020B0806030902050204" pitchFamily="34" charset="0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a project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Set units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Sequence(on left vertical palette): Geometry=&gt;General(=&gt;Support=&gt;Load &amp; Definition)=&gt;Analysis/print=&gt; Analyze=&gt;Run Analysis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27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“Snap node/beam” or spread sheet method is used to draw the beam</a:t>
            </a:r>
            <a:endParaRPr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General→ define the properties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Select the shape and give the dimensions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Supports → to create the supports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Load &amp; definition→ add loading type and the load value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Analysis/print→ run analysis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BankGothic Lt BT" panose="020B0607020203060204" pitchFamily="34" charset="0"/>
                <a:ea typeface="Calibri"/>
                <a:cs typeface="Calibri"/>
                <a:sym typeface="Calibri"/>
              </a:rPr>
              <a:t>EXAMPLE 1:</a:t>
            </a:r>
            <a:endParaRPr dirty="0">
              <a:latin typeface="BankGothic Lt BT" panose="020B060702020306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42900" lvl="0" indent="-3429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12" name="Google Shape;212;p31" descr="C:\Users\admin\Documents\1 pic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198" y="1643772"/>
            <a:ext cx="7929619" cy="471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500034" y="107154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59"/>
              <a:buNone/>
            </a:pPr>
            <a:r>
              <a:rPr lang="en-US" sz="3976" b="1" dirty="0">
                <a:latin typeface="BankGothic Lt BT" panose="020B0607020203060204" pitchFamily="34" charset="0"/>
              </a:rPr>
              <a:t>  Input:</a:t>
            </a:r>
            <a:endParaRPr sz="3976" b="1" dirty="0">
              <a:latin typeface="BankGothic Lt BT" panose="020B0607020203060204" pitchFamily="34" charset="0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342900" lvl="0" indent="-3124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Load=Point loads -10kN,20kN at 4m,30kN at 8m from 20kN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124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Supports=hinged and roller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124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Length=10m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124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 err="1"/>
              <a:t>fck</a:t>
            </a:r>
            <a:r>
              <a:rPr lang="en-US" dirty="0"/>
              <a:t>=20N/mm^2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1242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 dirty="0"/>
              <a:t>Beam =300*500 mm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20" y="365125"/>
            <a:ext cx="8713312" cy="13257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Impact" panose="020B0806030902050204" pitchFamily="34" charset="0"/>
              </a:rPr>
              <a:t>GUIDE TO INSTALL STAAD PRO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933" y="2616591"/>
            <a:ext cx="7675200" cy="1631852"/>
          </a:xfrm>
        </p:spPr>
        <p:txBody>
          <a:bodyPr>
            <a:normAutofit/>
          </a:bodyPr>
          <a:lstStyle/>
          <a:p>
            <a:r>
              <a:rPr lang="en-US" dirty="0"/>
              <a:t>https://drive.google.com/file/d/1FVr3V9WWdN9IYqle7GcM8BZmZY87m2Q7/view?usp=sharing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body" idx="1"/>
          </p:nvPr>
        </p:nvSpPr>
        <p:spPr>
          <a:xfrm>
            <a:off x="428596" y="500042"/>
            <a:ext cx="8229600" cy="600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24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Char char="•"/>
            </a:pPr>
            <a:r>
              <a:rPr lang="en-US" sz="3350" b="1" dirty="0">
                <a:latin typeface="BankGothic Lt BT" panose="020B0607020203060204" pitchFamily="34" charset="0"/>
              </a:rPr>
              <a:t>Output:</a:t>
            </a:r>
            <a:endParaRPr sz="3350" dirty="0">
              <a:latin typeface="BankGothic Lt BT" panose="020B0607020203060204" pitchFamily="34" charset="0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         </a:t>
            </a:r>
            <a:endParaRPr b="1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  </a:t>
            </a:r>
            <a:r>
              <a:rPr lang="en-US" b="1" dirty="0">
                <a:solidFill>
                  <a:srgbClr val="FF0000"/>
                </a:solidFill>
              </a:rPr>
              <a:t>Shear force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 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342900"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>
                <a:solidFill>
                  <a:srgbClr val="FF0000"/>
                </a:solidFill>
              </a:rPr>
              <a:t>   Deflection</a:t>
            </a:r>
            <a:endParaRPr lang="en-US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23" name="Google Shape;223;p33" descr="161935421083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5537" y="1091865"/>
            <a:ext cx="58483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 descr="161935421082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3766" y="3151578"/>
            <a:ext cx="5850122" cy="165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0;p34" descr="1619354210838.jpg">
            <a:extLst>
              <a:ext uri="{FF2B5EF4-FFF2-40B4-BE49-F238E27FC236}">
                <a16:creationId xmlns:a16="http://schemas.microsoft.com/office/drawing/2014/main" id="{35A8F421-56E8-49AC-B14D-5806B2EF63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3766" y="5073351"/>
            <a:ext cx="5850121" cy="1690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171AD-0A37-4BD0-AC56-97B61C699234}"/>
              </a:ext>
            </a:extLst>
          </p:cNvPr>
          <p:cNvSpPr txBox="1"/>
          <p:nvPr/>
        </p:nvSpPr>
        <p:spPr>
          <a:xfrm>
            <a:off x="545474" y="5332511"/>
            <a:ext cx="2361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Bending moment</a:t>
            </a:r>
            <a:endParaRPr lang="en-US" sz="2800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BankGothic Lt BT" panose="020B0607020203060204" pitchFamily="34" charset="0"/>
                <a:ea typeface="Calibri"/>
                <a:cs typeface="Calibri"/>
                <a:sym typeface="Calibri"/>
              </a:rPr>
              <a:t>EXAMPLE:2</a:t>
            </a:r>
            <a:endParaRPr dirty="0">
              <a:latin typeface="BankGothic Lt BT" panose="020B060702020306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5" descr="pic2.bmp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1472" y="1690836"/>
            <a:ext cx="8001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500025" y="1057276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None/>
            </a:pPr>
            <a:r>
              <a:rPr lang="en-US" sz="3350" b="1" dirty="0"/>
              <a:t>  </a:t>
            </a:r>
            <a:r>
              <a:rPr lang="en-US" sz="3350" b="1" dirty="0">
                <a:latin typeface="BankGothic Lt BT" panose="020B0607020203060204" pitchFamily="34" charset="0"/>
              </a:rPr>
              <a:t>Input:</a:t>
            </a:r>
            <a:endParaRPr sz="3350" b="1" dirty="0">
              <a:latin typeface="BankGothic Lt BT" panose="020B0607020203060204" pitchFamily="34" charset="0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50" b="1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Load=udl-5kN/m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Supports=hinged and roller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Length=10m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err="1"/>
              <a:t>fck</a:t>
            </a:r>
            <a:r>
              <a:rPr lang="en-US" dirty="0"/>
              <a:t>=25N/mm^2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Beam =400*500 mm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CF0F0B-E18B-4C01-AE7D-ECB70AD8D5F3}"/>
              </a:ext>
            </a:extLst>
          </p:cNvPr>
          <p:cNvSpPr txBox="1"/>
          <p:nvPr/>
        </p:nvSpPr>
        <p:spPr>
          <a:xfrm>
            <a:off x="382445" y="381693"/>
            <a:ext cx="457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ankGothic Lt BT" panose="020B0607020203060204" pitchFamily="34" charset="0"/>
              </a:rPr>
              <a:t>Output:</a:t>
            </a:r>
          </a:p>
          <a:p>
            <a:endParaRPr lang="en-US" sz="3200" b="1" dirty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BankGothic Lt BT" panose="020B0607020203060204" pitchFamily="34" charset="0"/>
            </a:endParaRP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  <a:latin typeface="Corbel" panose="020B0503020204020204" pitchFamily="34" charset="0"/>
              </a:rPr>
              <a:t>  </a:t>
            </a:r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Shear force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IN" b="1" dirty="0"/>
              <a:t>    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US" b="1" dirty="0"/>
              <a:t>    </a:t>
            </a:r>
          </a:p>
          <a:p>
            <a:pPr>
              <a:buNone/>
            </a:pPr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  Deflection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IN" b="1" dirty="0"/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F4D98-B204-4A6A-84E6-7A09FD10B6F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2600" y="1442672"/>
            <a:ext cx="5648103" cy="144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7C883-F97F-4855-A78F-C3E154FE6009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2599" y="3410552"/>
            <a:ext cx="5648103" cy="138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20C8A1-AFE9-4151-A480-C69BEA2E88A2}"/>
              </a:ext>
            </a:extLst>
          </p:cNvPr>
          <p:cNvSpPr txBox="1"/>
          <p:nvPr/>
        </p:nvSpPr>
        <p:spPr>
          <a:xfrm>
            <a:off x="382445" y="5190973"/>
            <a:ext cx="25574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 </a:t>
            </a:r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Bending</a:t>
            </a:r>
          </a:p>
          <a:p>
            <a:pPr>
              <a:buNone/>
            </a:pPr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  moment</a:t>
            </a:r>
            <a:endParaRPr lang="en-US" sz="2800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7796B-DA14-4A63-AEDE-75989942651E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2598" y="5149775"/>
            <a:ext cx="564810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344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BEAM DESIGN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276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/>
              <a:t>After analyzing the beam, we can design the beam by going to “Design” option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/>
              <a:t>Select material and respective code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/>
              <a:t> Select Parameters =&gt; Define Parameters =&gt; Commands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/>
              <a:t>Analysis/print =&gt; Analyze =&gt; Run Analysis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2766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•"/>
            </a:pPr>
            <a:r>
              <a:rPr lang="en-US"/>
              <a:t>Post processing option→ to check the analysis results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body" idx="1"/>
          </p:nvPr>
        </p:nvSpPr>
        <p:spPr>
          <a:xfrm>
            <a:off x="428600" y="971550"/>
            <a:ext cx="8229600" cy="4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Translational repeat→ to increase the storeys of the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building.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Report→ to write the report.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geometry option “Run structure Wizard”.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helps to get the prototype models like trusses,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  frames, composite models etc.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Selection database→ to define properties to them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  according to the required codes.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BankGothic Lt BT" panose="020B0607020203060204" pitchFamily="34" charset="0"/>
                <a:ea typeface="Calibri"/>
                <a:cs typeface="Calibri"/>
                <a:sym typeface="Calibri"/>
              </a:rPr>
              <a:t>Example</a:t>
            </a:r>
            <a:endParaRPr dirty="0">
              <a:latin typeface="BankGothic Lt BT" panose="020B060702020306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41" descr="pic 7.bmp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60" y="1690823"/>
            <a:ext cx="7929600" cy="47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500025" y="857250"/>
            <a:ext cx="8229600" cy="4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None/>
            </a:pPr>
            <a:r>
              <a:rPr lang="en-US" sz="3350" b="1" dirty="0">
                <a:latin typeface="BankGothic Lt BT" panose="020B0607020203060204" pitchFamily="34" charset="0"/>
              </a:rPr>
              <a:t>  Input:</a:t>
            </a:r>
            <a:endParaRPr sz="3350" b="1" dirty="0">
              <a:latin typeface="BankGothic Lt BT" panose="020B0607020203060204" pitchFamily="34" charset="0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50" b="1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Load= </a:t>
            </a:r>
            <a:r>
              <a:rPr lang="en-US" dirty="0" err="1"/>
              <a:t>udl</a:t>
            </a:r>
            <a:r>
              <a:rPr lang="en-US" dirty="0"/>
              <a:t> -5kN/m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Supports=both ends fixed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Length=10m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err="1"/>
              <a:t>fck</a:t>
            </a:r>
            <a:r>
              <a:rPr lang="en-US" dirty="0"/>
              <a:t>=40N/mm^2</a:t>
            </a:r>
            <a:endParaRPr dirty="0"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Beam =300*600 mm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457200" y="428604"/>
            <a:ext cx="8229600" cy="585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24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Char char="•"/>
            </a:pPr>
            <a:r>
              <a:rPr lang="en-US" sz="3350" b="1" dirty="0">
                <a:latin typeface="Copperplate Gothic Bold" panose="020E0705020206020404" pitchFamily="34" charset="0"/>
              </a:rPr>
              <a:t>Output:</a:t>
            </a:r>
            <a:endParaRPr sz="3350" dirty="0">
              <a:latin typeface="Copperplate Gothic Bold" panose="020E0705020206020404" pitchFamily="34" charset="0"/>
            </a:endParaRPr>
          </a:p>
          <a:p>
            <a:pPr marL="342900"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      </a:t>
            </a:r>
            <a:endParaRPr b="1" dirty="0"/>
          </a:p>
          <a:p>
            <a:pPr marL="342900"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FF0000"/>
                </a:solidFill>
              </a:rPr>
              <a:t>Shear force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    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/>
          </a:p>
          <a:p>
            <a:pPr marL="342900" lvl="0">
              <a:spcBef>
                <a:spcPts val="640"/>
              </a:spcBef>
              <a:buClr>
                <a:schemeClr val="dk1"/>
              </a:buClr>
              <a:buSzPts val="3200"/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FF0000"/>
                </a:solidFill>
              </a:rPr>
              <a:t>Deflection</a:t>
            </a:r>
            <a:endParaRPr b="1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>
                <a:solidFill>
                  <a:srgbClr val="FF0000"/>
                </a:solidFill>
              </a:rPr>
              <a:t>   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  </a:t>
            </a:r>
            <a:endParaRPr dirty="0"/>
          </a:p>
        </p:txBody>
      </p:sp>
      <p:pic>
        <p:nvPicPr>
          <p:cNvPr id="247" name="Google Shape;247;p37" descr="C:\Users\admin\Downloads\16193552959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288" y="1133852"/>
            <a:ext cx="5648103" cy="144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 descr="C:\Users\admin\Downloads\161935529594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1289" y="3041417"/>
            <a:ext cx="5648103" cy="138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4;p38" descr="C:\Users\admin\Downloads\1619356023659.jpg">
            <a:extLst>
              <a:ext uri="{FF2B5EF4-FFF2-40B4-BE49-F238E27FC236}">
                <a16:creationId xmlns:a16="http://schemas.microsoft.com/office/drawing/2014/main" id="{59C2610B-DCFC-4E59-906D-C73912BB78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1289" y="5120989"/>
            <a:ext cx="5648104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433B7-3457-4694-8C6A-407A7EE908BB}"/>
              </a:ext>
            </a:extLst>
          </p:cNvPr>
          <p:cNvSpPr txBox="1"/>
          <p:nvPr/>
        </p:nvSpPr>
        <p:spPr>
          <a:xfrm>
            <a:off x="744718" y="5228240"/>
            <a:ext cx="16968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Bending 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moment</a:t>
            </a:r>
            <a:endParaRPr lang="en-IN" sz="2800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Impact" panose="020B0806030902050204" pitchFamily="34" charset="0"/>
              </a:rPr>
              <a:t>Project</a:t>
            </a:r>
            <a:endParaRPr dirty="0">
              <a:latin typeface="Impact" panose="020B0806030902050204" pitchFamily="34" charset="0"/>
            </a:endParaRPr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IN" dirty="0"/>
              <a:t>We’ve built a G+3 RCC Building.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20256-81D0-441E-A4EF-42653A12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14" y="2670994"/>
            <a:ext cx="5173115" cy="35058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6).png"/>
          <p:cNvPicPr>
            <a:picLocks noChangeAspect="1"/>
          </p:cNvPicPr>
          <p:nvPr/>
        </p:nvPicPr>
        <p:blipFill>
          <a:blip r:embed="rId2"/>
          <a:srcRect l="10000" t="14769" r="19385" b="22294"/>
          <a:stretch>
            <a:fillRect/>
          </a:stretch>
        </p:blipFill>
        <p:spPr>
          <a:xfrm>
            <a:off x="30520" y="1308296"/>
            <a:ext cx="8983751" cy="51065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AFBFF7-07D2-48D0-BA9D-E7B9B68247FB}"/>
              </a:ext>
            </a:extLst>
          </p:cNvPr>
          <p:cNvSpPr/>
          <p:nvPr/>
        </p:nvSpPr>
        <p:spPr>
          <a:xfrm>
            <a:off x="527902" y="1112364"/>
            <a:ext cx="2083324" cy="98981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PLACING NODES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D1B9F1-5200-4DAF-AE8D-A53F478F150B}"/>
              </a:ext>
            </a:extLst>
          </p:cNvPr>
          <p:cNvSpPr/>
          <p:nvPr/>
        </p:nvSpPr>
        <p:spPr>
          <a:xfrm>
            <a:off x="3452961" y="1112364"/>
            <a:ext cx="2083324" cy="98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CONNECTING BEAMS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0A49C3-7AEB-4768-B7B0-FA2A8B6C96CF}"/>
              </a:ext>
            </a:extLst>
          </p:cNvPr>
          <p:cNvSpPr/>
          <p:nvPr/>
        </p:nvSpPr>
        <p:spPr>
          <a:xfrm>
            <a:off x="6453435" y="1112364"/>
            <a:ext cx="2083324" cy="98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TRANSLATIONAL REPEAT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E9CFAA-10CE-4FDA-80FB-6037585E99E5}"/>
              </a:ext>
            </a:extLst>
          </p:cNvPr>
          <p:cNvSpPr/>
          <p:nvPr/>
        </p:nvSpPr>
        <p:spPr>
          <a:xfrm>
            <a:off x="6453435" y="2901100"/>
            <a:ext cx="2083324" cy="98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ASSIGNING SUPPORTS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BC8080-6A31-41C1-86D5-9769531D7B7F}"/>
              </a:ext>
            </a:extLst>
          </p:cNvPr>
          <p:cNvSpPr/>
          <p:nvPr/>
        </p:nvSpPr>
        <p:spPr>
          <a:xfrm>
            <a:off x="3490668" y="2901100"/>
            <a:ext cx="2083324" cy="98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ASSIGNING PROPERTIES AND MATERIAL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DF289F-E969-4838-B70F-61599DA6F37F}"/>
              </a:ext>
            </a:extLst>
          </p:cNvPr>
          <p:cNvSpPr/>
          <p:nvPr/>
        </p:nvSpPr>
        <p:spPr>
          <a:xfrm>
            <a:off x="504333" y="2864180"/>
            <a:ext cx="2083324" cy="98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APPLYING LOADS</a:t>
            </a:r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83EC44CE-BEC8-40D7-A8A6-0E36D6AFA861}"/>
              </a:ext>
            </a:extLst>
          </p:cNvPr>
          <p:cNvSpPr/>
          <p:nvPr/>
        </p:nvSpPr>
        <p:spPr>
          <a:xfrm rot="10800000">
            <a:off x="2929773" y="5087334"/>
            <a:ext cx="3129699" cy="168739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4EFE1-67E1-4E97-82DF-4F413CEDE29C}"/>
              </a:ext>
            </a:extLst>
          </p:cNvPr>
          <p:cNvSpPr txBox="1"/>
          <p:nvPr/>
        </p:nvSpPr>
        <p:spPr>
          <a:xfrm>
            <a:off x="3858312" y="5449728"/>
            <a:ext cx="127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ANALYZING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6930C6-BF5B-4679-A4AF-EBED9A2639A7}"/>
              </a:ext>
            </a:extLst>
          </p:cNvPr>
          <p:cNvSpPr/>
          <p:nvPr/>
        </p:nvSpPr>
        <p:spPr>
          <a:xfrm>
            <a:off x="2673875" y="1456442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8852E68-D740-40CE-8EC6-C54761815490}"/>
              </a:ext>
            </a:extLst>
          </p:cNvPr>
          <p:cNvSpPr/>
          <p:nvPr/>
        </p:nvSpPr>
        <p:spPr>
          <a:xfrm rot="5400000">
            <a:off x="7121952" y="2329600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E9D6FB-8FF1-480E-854A-F920ACCDD691}"/>
              </a:ext>
            </a:extLst>
          </p:cNvPr>
          <p:cNvSpPr/>
          <p:nvPr/>
        </p:nvSpPr>
        <p:spPr>
          <a:xfrm rot="10800000">
            <a:off x="2634791" y="3187048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A9C6682-F980-4325-940A-2EEF8416E8B1}"/>
              </a:ext>
            </a:extLst>
          </p:cNvPr>
          <p:cNvSpPr/>
          <p:nvPr/>
        </p:nvSpPr>
        <p:spPr>
          <a:xfrm rot="10800000">
            <a:off x="5618769" y="3223968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8C17B7-E48F-46EF-B9CF-1E1C462ECE1F}"/>
              </a:ext>
            </a:extLst>
          </p:cNvPr>
          <p:cNvSpPr/>
          <p:nvPr/>
        </p:nvSpPr>
        <p:spPr>
          <a:xfrm>
            <a:off x="5621715" y="1456442"/>
            <a:ext cx="746289" cy="34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DCC4734-94D6-4724-B6CF-AF100583A820}"/>
              </a:ext>
            </a:extLst>
          </p:cNvPr>
          <p:cNvCxnSpPr>
            <a:cxnSpLocks/>
            <a:stCxn id="9" idx="2"/>
            <a:endCxn id="11" idx="2"/>
          </p:cNvCxnSpPr>
          <p:nvPr/>
        </p:nvCxnSpPr>
        <p:spPr>
          <a:xfrm rot="16200000" flipH="1">
            <a:off x="2403638" y="2996350"/>
            <a:ext cx="1233340" cy="2948627"/>
          </a:xfrm>
          <a:prstGeom prst="bentConnector3">
            <a:avLst>
              <a:gd name="adj1" fmla="val 50000"/>
            </a:avLst>
          </a:prstGeom>
          <a:ln w="146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50F0A4-09D6-4330-8553-64CFC581A91C}"/>
              </a:ext>
            </a:extLst>
          </p:cNvPr>
          <p:cNvSpPr txBox="1"/>
          <p:nvPr/>
        </p:nvSpPr>
        <p:spPr>
          <a:xfrm>
            <a:off x="1753580" y="203306"/>
            <a:ext cx="563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Impact" panose="020B0806030902050204" pitchFamily="34" charset="0"/>
              </a:rPr>
              <a:t>Procedure to Create a Project </a:t>
            </a:r>
          </a:p>
        </p:txBody>
      </p:sp>
    </p:spTree>
    <p:extLst>
      <p:ext uri="{BB962C8B-B14F-4D97-AF65-F5344CB8AC3E}">
        <p14:creationId xmlns:p14="http://schemas.microsoft.com/office/powerpoint/2010/main" val="3654371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Impact" panose="020B0806030902050204" pitchFamily="34" charset="0"/>
              </a:rPr>
              <a:t>Structure Specifications</a:t>
            </a:r>
            <a:endParaRPr dirty="0">
              <a:latin typeface="Impact" panose="020B0806030902050204" pitchFamily="34" charset="0"/>
            </a:endParaRPr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1"/>
          </p:nvPr>
        </p:nvSpPr>
        <p:spPr>
          <a:xfrm>
            <a:off x="840000" y="1825625"/>
            <a:ext cx="7675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4000" b="1" dirty="0">
                <a:highlight>
                  <a:srgbClr val="808080"/>
                </a:highlight>
              </a:rPr>
              <a:t>G+3 : DATA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IN" sz="4000" b="1" dirty="0"/>
          </a:p>
          <a:p>
            <a:pPr indent="-457200">
              <a:buFont typeface="+mj-lt"/>
              <a:buAutoNum type="arabicPeriod"/>
            </a:pPr>
            <a:r>
              <a:rPr lang="en-IN" sz="2400" b="1" dirty="0"/>
              <a:t>Type of Structure : Multi-Storeyed Rigid Jointed Frame</a:t>
            </a:r>
          </a:p>
          <a:p>
            <a:pPr indent="-457200">
              <a:buFont typeface="+mj-lt"/>
              <a:buAutoNum type="arabicPeriod"/>
            </a:pPr>
            <a:r>
              <a:rPr lang="en-IN" sz="2400" b="1" dirty="0"/>
              <a:t>No. Storeys : 4 – G+3</a:t>
            </a:r>
          </a:p>
          <a:p>
            <a:pPr indent="-457200">
              <a:buFont typeface="+mj-lt"/>
              <a:buAutoNum type="arabicPeriod"/>
            </a:pPr>
            <a:r>
              <a:rPr lang="en-IN" sz="2400" b="1" dirty="0"/>
              <a:t>Floor to Floor Height : 3.35m</a:t>
            </a:r>
          </a:p>
          <a:p>
            <a:pPr indent="-457200">
              <a:buFont typeface="+mj-lt"/>
              <a:buAutoNum type="arabicPeriod"/>
            </a:pPr>
            <a:r>
              <a:rPr lang="en-IN" sz="2400" b="1" dirty="0"/>
              <a:t>External Walls : 230mm</a:t>
            </a:r>
          </a:p>
          <a:p>
            <a:pPr indent="-457200">
              <a:buFont typeface="+mj-lt"/>
              <a:buAutoNum type="arabicPeriod"/>
            </a:pPr>
            <a:r>
              <a:rPr lang="en-IN" sz="2400" b="1" dirty="0"/>
              <a:t>Internal Walls : 150mm</a:t>
            </a:r>
          </a:p>
          <a:p>
            <a:pPr indent="-457200">
              <a:buFont typeface="+mj-lt"/>
              <a:buAutoNum type="arabicPeriod"/>
            </a:pPr>
            <a:r>
              <a:rPr lang="en-IN" sz="2400" b="1" dirty="0"/>
              <a:t>Bearing Capacity of Soil : 200N/mm^2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body" idx="1"/>
          </p:nvPr>
        </p:nvSpPr>
        <p:spPr>
          <a:xfrm>
            <a:off x="734400" y="355042"/>
            <a:ext cx="7675200" cy="60646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5400" b="1" dirty="0"/>
              <a:t>  </a:t>
            </a:r>
            <a:r>
              <a:rPr lang="en-IN" sz="5400" b="1" dirty="0">
                <a:latin typeface="BankGothic Lt BT" panose="020B0607020203060204" pitchFamily="34" charset="0"/>
              </a:rPr>
              <a:t>Input:</a:t>
            </a:r>
          </a:p>
          <a:p>
            <a:pPr marL="285750" indent="-285750"/>
            <a:r>
              <a:rPr lang="en-IN" sz="1800" b="1" dirty="0"/>
              <a:t>   Imposed Load :</a:t>
            </a:r>
          </a:p>
          <a:p>
            <a:pPr marL="0" indent="0">
              <a:buNone/>
            </a:pPr>
            <a:r>
              <a:rPr lang="en-IN" sz="2400" b="1" dirty="0"/>
              <a:t>       </a:t>
            </a:r>
            <a:r>
              <a:rPr lang="en-IN" sz="2400" b="1" dirty="0">
                <a:solidFill>
                  <a:srgbClr val="FF0000"/>
                </a:solidFill>
              </a:rPr>
              <a:t>ROOF:</a:t>
            </a:r>
          </a:p>
          <a:p>
            <a:pPr marL="0" indent="0">
              <a:buNone/>
            </a:pPr>
            <a:r>
              <a:rPr lang="en-IN" sz="1800" b="1" dirty="0"/>
              <a:t>         1. Roof Finish : 1.5 </a:t>
            </a:r>
            <a:r>
              <a:rPr lang="en-IN" sz="1800" b="1" dirty="0" err="1"/>
              <a:t>kN</a:t>
            </a:r>
            <a:r>
              <a:rPr lang="en-IN" sz="1800" b="1" dirty="0"/>
              <a:t>/mm^2</a:t>
            </a:r>
          </a:p>
          <a:p>
            <a:pPr marL="0" indent="0">
              <a:buNone/>
            </a:pPr>
            <a:r>
              <a:rPr lang="en-IN" sz="1800" b="1" dirty="0"/>
              <a:t>         2. Live Load : 1.5 </a:t>
            </a:r>
            <a:r>
              <a:rPr lang="en-IN" sz="1800" b="1" dirty="0" err="1"/>
              <a:t>kN</a:t>
            </a:r>
            <a:r>
              <a:rPr lang="en-IN" sz="1800" b="1" dirty="0"/>
              <a:t>/mm^2</a:t>
            </a:r>
          </a:p>
          <a:p>
            <a:pPr marL="0" indent="0">
              <a:buNone/>
            </a:pPr>
            <a:r>
              <a:rPr lang="en-IN" sz="1800" b="1" dirty="0"/>
              <a:t>         </a:t>
            </a:r>
            <a:r>
              <a:rPr lang="en-IN" sz="2400" b="1" dirty="0">
                <a:solidFill>
                  <a:srgbClr val="FF0000"/>
                </a:solidFill>
              </a:rPr>
              <a:t>FLOOR:</a:t>
            </a:r>
          </a:p>
          <a:p>
            <a:pPr marL="0" indent="0">
              <a:buNone/>
            </a:pPr>
            <a:r>
              <a:rPr lang="en-IN" sz="1800" b="1" dirty="0"/>
              <a:t>         1. Floor Finish : 1.0 </a:t>
            </a:r>
            <a:r>
              <a:rPr lang="en-IN" sz="1800" b="1" dirty="0" err="1"/>
              <a:t>kN</a:t>
            </a:r>
            <a:r>
              <a:rPr lang="en-IN" sz="1800" b="1" dirty="0"/>
              <a:t>/mm^2</a:t>
            </a:r>
          </a:p>
          <a:p>
            <a:pPr marL="0" indent="0">
              <a:buNone/>
            </a:pPr>
            <a:r>
              <a:rPr lang="en-IN" sz="1800" b="1" dirty="0"/>
              <a:t>         2. Live Load : 4 </a:t>
            </a:r>
            <a:r>
              <a:rPr lang="en-IN" sz="1800" b="1" dirty="0" err="1"/>
              <a:t>kN</a:t>
            </a:r>
            <a:r>
              <a:rPr lang="en-IN" sz="1800" b="1" dirty="0"/>
              <a:t>/mm^2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       MATERIAL:</a:t>
            </a:r>
            <a:endParaRPr lang="en-IN" sz="2400" b="1" dirty="0"/>
          </a:p>
          <a:p>
            <a:pPr indent="-457200"/>
            <a:r>
              <a:rPr lang="en-IN" sz="1800" b="1" dirty="0"/>
              <a:t>Concrete </a:t>
            </a:r>
            <a:r>
              <a:rPr lang="en-IN" sz="1800" b="1" i="1" u="sng" dirty="0"/>
              <a:t>M20</a:t>
            </a:r>
            <a:r>
              <a:rPr lang="en-IN" sz="1800" b="1" dirty="0"/>
              <a:t> Grade</a:t>
            </a:r>
          </a:p>
          <a:p>
            <a:pPr indent="-457200"/>
            <a:r>
              <a:rPr lang="en-IN" sz="1800" b="1" dirty="0"/>
              <a:t>Steel Reinforcement </a:t>
            </a:r>
            <a:r>
              <a:rPr lang="en-IN" sz="1800" b="1" i="1" u="sng" dirty="0"/>
              <a:t>Fe415</a:t>
            </a:r>
          </a:p>
          <a:p>
            <a:pPr indent="-457200"/>
            <a:r>
              <a:rPr lang="en-IN" sz="1800" b="1" dirty="0"/>
              <a:t>Unit Weight of Concrete = 25 </a:t>
            </a:r>
            <a:r>
              <a:rPr lang="en-IN" sz="1800" b="1" dirty="0" err="1"/>
              <a:t>kN</a:t>
            </a:r>
            <a:r>
              <a:rPr lang="en-IN" sz="1800" b="1" dirty="0"/>
              <a:t>/m^3</a:t>
            </a:r>
          </a:p>
          <a:p>
            <a:pPr indent="-457200"/>
            <a:r>
              <a:rPr lang="en-IN" sz="1800" b="1" dirty="0"/>
              <a:t>Unit Weight of Masonry = 20 </a:t>
            </a:r>
            <a:r>
              <a:rPr lang="en-IN" sz="1800" b="1" dirty="0" err="1"/>
              <a:t>kN</a:t>
            </a:r>
            <a:r>
              <a:rPr lang="en-IN" sz="1800" b="1" dirty="0"/>
              <a:t>/m^3</a:t>
            </a:r>
            <a:endParaRPr lang="en-IN" sz="1800" dirty="0"/>
          </a:p>
          <a:p>
            <a:pPr marL="0" indent="0">
              <a:buNone/>
            </a:pPr>
            <a:endParaRPr lang="en-IN" sz="18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1CB0-BACA-49C7-9506-22C48255F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835" y="0"/>
            <a:ext cx="7675200" cy="5771472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4400" b="1" dirty="0">
                <a:latin typeface="Impact" panose="020B0806030902050204" pitchFamily="34" charset="0"/>
              </a:rPr>
              <a:t>Post Processing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IN" sz="5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AD43B-09FE-4063-A4AB-C90DD5C4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7" y="1078655"/>
            <a:ext cx="3250840" cy="2221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5694A-F619-4E94-991C-2F30ADC8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66" y="4016364"/>
            <a:ext cx="3250840" cy="2214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0955E-16C0-459E-8D41-EDC42AAF6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83" y="4021249"/>
            <a:ext cx="3250840" cy="224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62C71-F3F9-4D15-9C03-B24F82413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378" y="1078655"/>
            <a:ext cx="3322875" cy="2221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E3196E-9BD2-4DC8-9645-D41A8CBC603B}"/>
              </a:ext>
            </a:extLst>
          </p:cNvPr>
          <p:cNvSpPr txBox="1"/>
          <p:nvPr/>
        </p:nvSpPr>
        <p:spPr>
          <a:xfrm>
            <a:off x="995686" y="3373763"/>
            <a:ext cx="271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3D RENDERED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435A3-A835-4310-B55B-1736D3D54764}"/>
              </a:ext>
            </a:extLst>
          </p:cNvPr>
          <p:cNvSpPr txBox="1"/>
          <p:nvPr/>
        </p:nvSpPr>
        <p:spPr>
          <a:xfrm>
            <a:off x="5985282" y="3403841"/>
            <a:ext cx="2361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BEAM DISPLACEMENT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EEF0C-2919-409F-8822-ED90F785B3DA}"/>
              </a:ext>
            </a:extLst>
          </p:cNvPr>
          <p:cNvSpPr txBox="1"/>
          <p:nvPr/>
        </p:nvSpPr>
        <p:spPr>
          <a:xfrm>
            <a:off x="1621411" y="6366257"/>
            <a:ext cx="2403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BMD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002E9-905A-411F-926D-4309BD13DAD4}"/>
              </a:ext>
            </a:extLst>
          </p:cNvPr>
          <p:cNvSpPr txBox="1"/>
          <p:nvPr/>
        </p:nvSpPr>
        <p:spPr>
          <a:xfrm>
            <a:off x="6777189" y="6366257"/>
            <a:ext cx="187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SFD</a:t>
            </a:r>
          </a:p>
        </p:txBody>
      </p:sp>
    </p:spTree>
    <p:extLst>
      <p:ext uri="{BB962C8B-B14F-4D97-AF65-F5344CB8AC3E}">
        <p14:creationId xmlns:p14="http://schemas.microsoft.com/office/powerpoint/2010/main" val="266942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C01EB-2B8D-44A6-891A-CDC1E6907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06" y="4198571"/>
            <a:ext cx="3537188" cy="2098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96AB5-429D-4DF4-9CA7-11533F72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182" y="390143"/>
            <a:ext cx="3498844" cy="3401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97C98-8BB6-4A7B-804C-474C122E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16" y="390143"/>
            <a:ext cx="3498844" cy="34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67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CONCLUSION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1"/>
          </p:nvPr>
        </p:nvSpPr>
        <p:spPr>
          <a:xfrm>
            <a:off x="62850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project is mainly concentrated on the analysis and design of building using STAAD pro.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check the deflection.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case of rectification, can simply change the values.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Less space required for storage.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Shear reinforcement is calculated.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357150" y="1057276"/>
            <a:ext cx="82296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Maximum sagging and hogging moments are calculated for each section.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Default design output of the beam contains flexural and shear reinforcement provided along the length of the beam.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 active load cases are tested to calculate the reinforcement.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478338" y="244444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dirty="0">
                <a:latin typeface="Berlin Sans FB Demi" panose="020E0802020502020306" pitchFamily="34" charset="0"/>
              </a:rPr>
              <a:t>Thank you</a:t>
            </a:r>
            <a:endParaRPr sz="6000" b="1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7).png"/>
          <p:cNvPicPr>
            <a:picLocks noChangeAspect="1"/>
          </p:cNvPicPr>
          <p:nvPr/>
        </p:nvPicPr>
        <p:blipFill>
          <a:blip r:embed="rId2"/>
          <a:srcRect l="10000" t="14769" r="19538" b="22841"/>
          <a:stretch>
            <a:fillRect/>
          </a:stretch>
        </p:blipFill>
        <p:spPr>
          <a:xfrm>
            <a:off x="309489" y="478302"/>
            <a:ext cx="8553157" cy="60209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_2021-09-18-00-29-28-61_f9ee0578fe1cc94de7482bd41accb329.jpg"/>
          <p:cNvPicPr>
            <a:picLocks noChangeAspect="1"/>
          </p:cNvPicPr>
          <p:nvPr/>
        </p:nvPicPr>
        <p:blipFill>
          <a:blip r:embed="rId2"/>
          <a:srcRect l="36615" t="22393" r="16923" b="19145"/>
          <a:stretch>
            <a:fillRect/>
          </a:stretch>
        </p:blipFill>
        <p:spPr>
          <a:xfrm>
            <a:off x="651360" y="1011098"/>
            <a:ext cx="7863840" cy="5219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_2021-09-18-00-30-20-56_f9ee0578fe1cc94de7482bd41accb329.jpg"/>
          <p:cNvPicPr>
            <a:picLocks noChangeAspect="1"/>
          </p:cNvPicPr>
          <p:nvPr/>
        </p:nvPicPr>
        <p:blipFill>
          <a:blip r:embed="rId2"/>
          <a:srcRect l="35385" t="25128" r="34923" b="24615"/>
          <a:stretch>
            <a:fillRect/>
          </a:stretch>
        </p:blipFill>
        <p:spPr>
          <a:xfrm>
            <a:off x="791811" y="1856935"/>
            <a:ext cx="7620669" cy="41781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9).png"/>
          <p:cNvPicPr>
            <a:picLocks noChangeAspect="1"/>
          </p:cNvPicPr>
          <p:nvPr/>
        </p:nvPicPr>
        <p:blipFill>
          <a:blip r:embed="rId2"/>
          <a:srcRect l="11539" t="20242" r="13692" b="11349"/>
          <a:stretch>
            <a:fillRect/>
          </a:stretch>
        </p:blipFill>
        <p:spPr>
          <a:xfrm>
            <a:off x="315118" y="450165"/>
            <a:ext cx="8294310" cy="582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657349" y="3694375"/>
            <a:ext cx="6858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pic>
        <p:nvPicPr>
          <p:cNvPr id="142" name="Google Shape;142;p19" descr="ppt img 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764704"/>
            <a:ext cx="8964488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Impact" panose="020B0806030902050204" pitchFamily="34" charset="0"/>
                <a:ea typeface="Calibri"/>
                <a:cs typeface="Calibri"/>
                <a:sym typeface="Calibri"/>
              </a:rPr>
              <a:t>INTRODUCTION</a:t>
            </a:r>
            <a:endParaRPr dirty="0">
              <a:latin typeface="Impact" panose="020B080603090205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528650" y="1825625"/>
            <a:ext cx="7986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STAAD PRO is a structural analysis design program software.</a:t>
            </a:r>
            <a:endParaRPr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includes a state of the art user interface, visualization tools and international design codes.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is used for 3D model generation, analysis and multi-material design.</a:t>
            </a:r>
            <a:endParaRPr/>
          </a:p>
          <a:p>
            <a:pPr marL="2286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built command file editor for text edits.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948</Words>
  <Application>Microsoft Office PowerPoint</Application>
  <PresentationFormat>On-screen Show (4:3)</PresentationFormat>
  <Paragraphs>243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Calibri</vt:lpstr>
      <vt:lpstr>Libre Franklin</vt:lpstr>
      <vt:lpstr>Arial</vt:lpstr>
      <vt:lpstr>Copperplate Gothic Bold</vt:lpstr>
      <vt:lpstr>Impact</vt:lpstr>
      <vt:lpstr>Berlin Sans FB Demi</vt:lpstr>
      <vt:lpstr>Corbel</vt:lpstr>
      <vt:lpstr>Wingdings</vt:lpstr>
      <vt:lpstr>BankGothic Lt BT</vt:lpstr>
      <vt:lpstr>Depth</vt:lpstr>
      <vt:lpstr>Staad Pro  Project</vt:lpstr>
      <vt:lpstr>GUIDE TO INSTALL STAAD PRO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FEATURES</vt:lpstr>
      <vt:lpstr>BENEFITS</vt:lpstr>
      <vt:lpstr>         INTERFACE</vt:lpstr>
      <vt:lpstr>How to create new project in staad pro [bentley] </vt:lpstr>
      <vt:lpstr>Various options in   STAAD PRO </vt:lpstr>
      <vt:lpstr>PowerPoint Presentation</vt:lpstr>
      <vt:lpstr>BEAM ANALYSIS</vt:lpstr>
      <vt:lpstr>PowerPoint Presentation</vt:lpstr>
      <vt:lpstr>EXAMPLE 1:</vt:lpstr>
      <vt:lpstr>PowerPoint Presentation</vt:lpstr>
      <vt:lpstr>PowerPoint Presentation</vt:lpstr>
      <vt:lpstr>EXAMPLE:2</vt:lpstr>
      <vt:lpstr>PowerPoint Presentation</vt:lpstr>
      <vt:lpstr>PowerPoint Presentation</vt:lpstr>
      <vt:lpstr>BEAM DESIGN</vt:lpstr>
      <vt:lpstr>PowerPoint Presentation</vt:lpstr>
      <vt:lpstr>Example</vt:lpstr>
      <vt:lpstr>PowerPoint Presentation</vt:lpstr>
      <vt:lpstr>PowerPoint Presentation</vt:lpstr>
      <vt:lpstr>Project</vt:lpstr>
      <vt:lpstr>PowerPoint Presentation</vt:lpstr>
      <vt:lpstr>Structure Specifications</vt:lpstr>
      <vt:lpstr>PowerPoint Presentation</vt:lpstr>
      <vt:lpstr>PowerPoint Presentation</vt:lpstr>
      <vt:lpstr>PowerPoint Presentation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Staad Pro  Project</dc:title>
  <dc:creator>srinivas</dc:creator>
  <cp:lastModifiedBy>Sai Anand Vardhan</cp:lastModifiedBy>
  <cp:revision>28</cp:revision>
  <dcterms:modified xsi:type="dcterms:W3CDTF">2021-09-18T06:16:06Z</dcterms:modified>
</cp:coreProperties>
</file>